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58" r:id="rId3"/>
    <p:sldId id="318" r:id="rId4"/>
    <p:sldId id="315" r:id="rId5"/>
    <p:sldId id="317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3" r:id="rId38"/>
    <p:sldId id="352" r:id="rId39"/>
    <p:sldId id="354" r:id="rId40"/>
    <p:sldId id="355" r:id="rId41"/>
    <p:sldId id="356" r:id="rId42"/>
    <p:sldId id="357" r:id="rId43"/>
  </p:sldIdLst>
  <p:sldSz cx="18288000" cy="10287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Times New Roman" panose="02020603050405020304" pitchFamily="18" charset="0"/>
      <p:regular r:id="rId48"/>
    </p:embeddedFont>
    <p:embeddedFont>
      <p:font typeface="標楷體" panose="03000509000000000000" pitchFamily="65" charset="-12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wc1029/blog/tree/main/%E4%BA%92%E5%8B%95%E7%B6%B2%E9%A0%81%E8%A8%AD%E8%A8%88/%E7%90%86%E8%AB%96%E8%AA%B2%E4%B8%8A%E7%9A%84%E5%B0%8Fdemo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29698" name="Picture 2" descr="CSS 的圖片結果">
            <a:extLst>
              <a:ext uri="{FF2B5EF4-FFF2-40B4-BE49-F238E27FC236}">
                <a16:creationId xmlns:a16="http://schemas.microsoft.com/office/drawing/2014/main" id="{22A3280D-634B-4A50-A535-C5E5C5147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3" r="25333"/>
          <a:stretch/>
        </p:blipFill>
        <p:spPr bwMode="auto">
          <a:xfrm>
            <a:off x="2695003" y="8791962"/>
            <a:ext cx="657797" cy="8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色彩屬性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：前景色彩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可以視為字型顏色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background-color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：背景色彩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opacity: 0.5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：設定透明度。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7DBE5-EB28-47DB-9785-44B800C3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5" y="3693954"/>
            <a:ext cx="12111925" cy="30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E51B0CE-DDFF-49A2-8A97-6DE16B45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0" y="3592354"/>
            <a:ext cx="5351595" cy="317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83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度量單位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90504" y="1839712"/>
            <a:ext cx="176022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：用來定義元素的尺寸（如字體、邊距、間距等），確保精確的尺寸控制。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：常用於字體大小和間距的相對設定。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是相對於父元素字體大小的倍數。用這個單位可以讓頁面更具彈性，適應不同的屏幕大小。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類似，但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`rem`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是相對於根元素（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`&lt;html&gt;`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標籤）的字體大小。這個單位越來越常用，因為它提供了更一致的設計控制。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vw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：代表可視窗口寬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高度的百分比，特別適合於響應式設計，根據視口的尺寸調整元素大小。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%(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百分比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：適合用來設定寬度（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`width`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）、高度（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`height`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）等，以便隨著父元素或視窗的大小自動調整。它的靈活性高，但有時候可能會導致元素尺寸不夠精確。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66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字型屬性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397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font-family:{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字型名稱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通用字型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]}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通用字型：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sans-serif (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無襯線體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serif (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襯線體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monospace (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等寬體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cursive (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手寫體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fantasy (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幻想體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font-size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有提供對應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標題元素的字型大小。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font-style: italic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font-weight: {normal, bold, bolder, lighter, 100-900}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設定文字粗細，可分為絕對粗細與相對粗細。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line-height:{normal,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度量單位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。設定行高。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6B201E-33AF-4499-8B17-0CD1CBCE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85" y="3065274"/>
            <a:ext cx="8336655" cy="90427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29CCAFD-8B33-4FBF-B65B-1A8407245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7" r="2411"/>
          <a:stretch/>
        </p:blipFill>
        <p:spPr bwMode="auto">
          <a:xfrm>
            <a:off x="279400" y="5736511"/>
            <a:ext cx="13106400" cy="44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B8F8C8F-DAB0-4B34-9666-42C0A615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399" y="7159495"/>
            <a:ext cx="7987303" cy="25861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8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文字屬性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text-indent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度量單位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。縮排。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text-align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{start, end, left, right, center, justify}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文字對齊方式。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letter-spacing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{normal,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度量單位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。字母間距。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word-spacing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{normal,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度量單位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。文字間距。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text-transform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{none, capitalize, uppercase, lowercase}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。大小寫轉換方式。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text-shadow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：文字陰影。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2044AD-9539-4EEA-A80D-4C8AE6031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/>
          <a:stretch/>
        </p:blipFill>
        <p:spPr bwMode="auto">
          <a:xfrm>
            <a:off x="304800" y="5181275"/>
            <a:ext cx="15544800" cy="405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79063DE-FDF1-4059-8432-3B9DDFD2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64" y="1691609"/>
            <a:ext cx="8553785" cy="24402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5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文字屬性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06680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文字文字裝飾線條、樣式與色彩：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{none(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無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underline(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底線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overline(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頂線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line-through(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刪除線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元素的文字裝飾線條。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text-decoration-style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{solid(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double(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雙線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dotted(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dashed(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wavy(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波浪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元素的文字裝飾樣式。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text-decoration-color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元素的文字裝飾色彩。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6F57355-892D-41EE-8C28-576E1308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171287"/>
            <a:ext cx="7711781" cy="911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D8ED30E-7C3D-4427-A0C4-1D69BF28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513275"/>
            <a:ext cx="4426052" cy="19083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9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清單屬性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28016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list-style-type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：設定項目符號與編號類型，依據有序跟無序各有字型的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278587-0BC0-43F5-85AA-98023AC0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4" y="2780539"/>
            <a:ext cx="8553450" cy="1495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967CE099-4501-4860-B41B-2088C3C3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4" y="4762500"/>
            <a:ext cx="8601075" cy="4876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FC3D4F9-7E29-4A71-B401-93117DC7E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628900"/>
            <a:ext cx="7627251" cy="64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779FF727-EA00-44F0-8637-6FC90A20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6916383"/>
            <a:ext cx="2057400" cy="3086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64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Box Model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784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（內容）：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元素的實際內容部分。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Padding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（留白）：內容周圍的內邊距，用來增加內部距離，背景顏色會延伸到留白區域。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（邊框）：包圍內容和留白的邊界，可以設置不同樣式（實線、虛線等）及厚度。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Margin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（邊界）：元素外部的外邊距，與其他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元素的距離。邊界是透明的，不會顯示背景顏色。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邊界重疊：當有兩條邊界接觸在一起時，會留下較大的邊界作為兩者的間距。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55DC060-E23F-4CC8-AF25-091DB58B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62500"/>
            <a:ext cx="5576662" cy="45532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623DDEA-90BB-495B-ACEC-E95A9CFF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35145"/>
            <a:ext cx="7239000" cy="47367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39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框線屬性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28016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border-style(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框線樣式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{none,, dotted(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點線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), dashed(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), solid(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), double, ...}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border-color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：框線色彩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border-width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：框線寬度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border-radius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：框線園角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DF550CF-47DC-4FF0-B955-25294AF0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08345"/>
            <a:ext cx="7639050" cy="4238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1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寬度與高度屬性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`box-sizing`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：是用來決定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`width`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`height`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是否包括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`padding`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的屬性。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`content-box`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（預設值）：元素的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`width`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`height`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只包括內容本身，不包含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`padding`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。換句話說，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`padding`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會額外增加元素的總寬度和高度。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`border-box`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`width`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`height`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`padding`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。換句話說，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`padding`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`border`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會包含在設定的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`width`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`height`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內，而不會額外增加元素的總寬度和高度。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`overflow`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屬性：控制元素的內容超出容器邊界時的顯示方式。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`visible`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：內容不會被剪裁（預設值）。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`hidden`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：內容會被隱藏，且不允許捲動查看。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`scroll`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：內容會超出容器時出現捲軸。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`auto`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：當內容超出容器時，自動顯示捲軸。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2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2753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定位方式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(positioning) scheme)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570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區塊層級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(block)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元素的內容在瀏覽器中會另起一行，像是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div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h1 ~ h6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table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form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top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bottom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left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right(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設定位移量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)-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行內層級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(inline)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：元素的內容在瀏覽器中不會另起一行，像是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元素的顯示類型：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：區塊層級，可以設定高寬度、留白與邊界。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：行內層級，無法設定高寬度、留白與邊界。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inline-block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不換行，但可以跟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block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一樣設定高寬度、留白與邊界。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備註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B8A3295-8BFE-4F26-921B-E0D43A0D6397}"/>
              </a:ext>
            </a:extLst>
          </p:cNvPr>
          <p:cNvSpPr txBox="1"/>
          <p:nvPr/>
        </p:nvSpPr>
        <p:spPr>
          <a:xfrm>
            <a:off x="304800" y="1727330"/>
            <a:ext cx="17246600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我在</a:t>
            </a:r>
            <a:r>
              <a:rPr lang="en-US" altLang="zh-TW" sz="2800" dirty="0">
                <a:hlinkClick r:id="rId2"/>
              </a:rPr>
              <a:t>blog/</a:t>
            </a:r>
            <a:r>
              <a:rPr lang="zh-TW" altLang="en-US" sz="2800" dirty="0">
                <a:hlinkClick r:id="rId2"/>
              </a:rPr>
              <a:t>互動網頁設計</a:t>
            </a:r>
            <a:r>
              <a:rPr lang="en-US" altLang="zh-TW" sz="2800" dirty="0">
                <a:hlinkClick r:id="rId2"/>
              </a:rPr>
              <a:t>/</a:t>
            </a:r>
            <a:r>
              <a:rPr lang="zh-TW" altLang="en-US" sz="2800" dirty="0">
                <a:hlinkClick r:id="rId2"/>
              </a:rPr>
              <a:t>理論課上的小</a:t>
            </a:r>
            <a:r>
              <a:rPr lang="en-US" altLang="zh-TW" sz="2800" dirty="0">
                <a:hlinkClick r:id="rId2"/>
              </a:rPr>
              <a:t>demo at main · kcwc1029/blog (github.com)</a:t>
            </a:r>
            <a:r>
              <a:rPr lang="zh-TW" altLang="en-US" sz="2800" dirty="0">
                <a:ea typeface="標楷體" panose="03000509000000000000" pitchFamily="65" charset="-120"/>
              </a:rPr>
              <a:t>有留一些原程式碼，懶得打可以上去看看有沒有。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01458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position(box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定位方式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static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：預設值，元素會依據正常文檔流進行排列，無特殊定位。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relative&amp;absolute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元素相對於其「正常位置」進行移動。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relative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相對於父類；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absolute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相對於子類。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7649C6-0EE5-44DB-95A5-780E3CDC4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8" b="1414"/>
          <a:stretch/>
        </p:blipFill>
        <p:spPr>
          <a:xfrm>
            <a:off x="10655300" y="449370"/>
            <a:ext cx="7620000" cy="9388260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E3E15F4A-1266-420C-9462-04DAAB82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4" y="8066687"/>
            <a:ext cx="4178532" cy="1540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5929ED15-962F-404A-A3F9-99F867BD4B35}"/>
              </a:ext>
            </a:extLst>
          </p:cNvPr>
          <p:cNvSpPr txBox="1"/>
          <p:nvPr/>
        </p:nvSpPr>
        <p:spPr>
          <a:xfrm>
            <a:off x="304800" y="3970237"/>
            <a:ext cx="45720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D055E1B-2028-44BA-BBD5-C80A6F582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52" b="6307"/>
          <a:stretch/>
        </p:blipFill>
        <p:spPr>
          <a:xfrm>
            <a:off x="715960" y="4610100"/>
            <a:ext cx="4552950" cy="2743201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1953D0E3-7B30-4B8B-90E6-2CA335E39A81}"/>
              </a:ext>
            </a:extLst>
          </p:cNvPr>
          <p:cNvSpPr txBox="1"/>
          <p:nvPr/>
        </p:nvSpPr>
        <p:spPr>
          <a:xfrm>
            <a:off x="216695" y="7353301"/>
            <a:ext cx="7416006" cy="512191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box-2(absolute)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就會依照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body(relative)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去做偏移。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2F0A9B3-DAD9-4A5A-ACDF-2A702A86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92" y="8079650"/>
            <a:ext cx="4955260" cy="15274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5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position(box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定位方式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fixed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：絕對定位的一種，元素相對於瀏覽器窗口（視口）進行定位，並且「不會隨滾動條移動」。不管頁面如何滾動，該元素都保持在固定位置。常用於導航欄等固定不動的元素設計。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2773E9C-10F8-4919-8192-748CDFBC0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b="4192"/>
          <a:stretch/>
        </p:blipFill>
        <p:spPr bwMode="auto">
          <a:xfrm>
            <a:off x="381000" y="3028691"/>
            <a:ext cx="7029450" cy="57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83606940-1575-42A1-B834-46942D02E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"/>
          <a:stretch/>
        </p:blipFill>
        <p:spPr bwMode="auto">
          <a:xfrm>
            <a:off x="7772400" y="3102248"/>
            <a:ext cx="10095886" cy="23983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3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position(box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定位方式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sticky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：混合了相對定位和固定定位。當元素滾動到一定位置（閾值）時，它會從相對定位變為固定定位，粘附在頁面的某個位置上。常用於使元素在滾動中保持可見，直到它達到某個位置（例如頂部）並固定住。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8C3AF0-0222-4E46-89FF-FCF3149D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2976920"/>
            <a:ext cx="5638800" cy="7136367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E625CC89-50E8-4728-A660-6563BF55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9"/>
          <a:stretch/>
        </p:blipFill>
        <p:spPr bwMode="auto">
          <a:xfrm>
            <a:off x="542921" y="2976920"/>
            <a:ext cx="4895850" cy="27643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162C08C-B878-4D7C-B5E5-70C67A3DF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/>
          <a:stretch/>
        </p:blipFill>
        <p:spPr bwMode="auto">
          <a:xfrm>
            <a:off x="5777262" y="3054021"/>
            <a:ext cx="5324475" cy="27290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AA1C60-C55B-44D6-A879-64CC9C90B98D}"/>
              </a:ext>
            </a:extLst>
          </p:cNvPr>
          <p:cNvSpPr txBox="1"/>
          <p:nvPr/>
        </p:nvSpPr>
        <p:spPr>
          <a:xfrm>
            <a:off x="5764828" y="5831685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往上滑動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藍色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box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會固定於視窗上方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77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文繞圖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(float)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flaot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{none, left, right}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float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屬性將一個正常順序中的元素放在容器的左側或右側，而容器裡面的其它元素會環繞在該元素周圍。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這個效果就像排版軟體中的「文繞圖」。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所說的圖並不侷限於圖片，它可以是包含任何文字或圖片的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Block 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Inline 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22659F7-0951-4D8E-854A-25AF4430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57426"/>
            <a:ext cx="6400800" cy="33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4F6D53C3-BD49-4459-AAF5-A4EF18596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9" t="4977" r="1479" b="-2526"/>
          <a:stretch/>
        </p:blipFill>
        <p:spPr bwMode="auto">
          <a:xfrm>
            <a:off x="152400" y="7581900"/>
            <a:ext cx="6477000" cy="2405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AF550E2-3DF4-42E9-89A2-B77D2E7E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531" y="4029388"/>
            <a:ext cx="6293723" cy="35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6BF788F5-16B2-4BE0-9F00-030FAFEEAE8D}"/>
              </a:ext>
            </a:extLst>
          </p:cNvPr>
          <p:cNvSpPr txBox="1"/>
          <p:nvPr/>
        </p:nvSpPr>
        <p:spPr>
          <a:xfrm>
            <a:off x="7015868" y="4029388"/>
            <a:ext cx="494206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clear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設定為浮動後，會預設與相鄰的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Inline Box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進行排列。但若不希望這種排列發生，可使用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`clear`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屬性來解除浮動排列。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1512" name="Picture 8">
            <a:extLst>
              <a:ext uri="{FF2B5EF4-FFF2-40B4-BE49-F238E27FC236}">
                <a16:creationId xmlns:a16="http://schemas.microsoft.com/office/drawing/2014/main" id="{AE56E73A-7D5D-40AC-B2FD-CE8B03DE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7640523"/>
            <a:ext cx="4359628" cy="2381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65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重疊順序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(z-index)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由於絕對定位元素是從正常順序中抽離出來，因此它有可能會跟正常順序中的其它元素重疊。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元素的重疊順序。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設定數值越大就越上面。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042BFFE-940E-4608-8BAC-D39270DB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/>
          <a:stretch/>
        </p:blipFill>
        <p:spPr bwMode="auto">
          <a:xfrm>
            <a:off x="380999" y="3551598"/>
            <a:ext cx="17193031" cy="23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35FF0CD-E1B5-44C7-85D4-34F23522C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/>
          <a:stretch/>
        </p:blipFill>
        <p:spPr bwMode="auto">
          <a:xfrm>
            <a:off x="533400" y="6063414"/>
            <a:ext cx="3810000" cy="299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83FFCD-4D7C-44CC-A687-4DF50B37B115}"/>
              </a:ext>
            </a:extLst>
          </p:cNvPr>
          <p:cNvSpPr txBox="1"/>
          <p:nvPr/>
        </p:nvSpPr>
        <p:spPr>
          <a:xfrm>
            <a:off x="152400" y="9214096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H1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因為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z-index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較大，所以覆蓋在圖片上方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093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可見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(visibility)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設定要顯示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但空間還是回存在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83FFCD-4D7C-44CC-A687-4DF50B37B115}"/>
              </a:ext>
            </a:extLst>
          </p:cNvPr>
          <p:cNvSpPr txBox="1"/>
          <p:nvPr/>
        </p:nvSpPr>
        <p:spPr>
          <a:xfrm>
            <a:off x="152400" y="8011427"/>
            <a:ext cx="8077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標題一設定為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hidden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，所以不回顯示，但空間仍表留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標題二設定為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display:none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，所以整個空間直接消失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CEEC5EF-F483-443D-AA70-274B3B519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/>
          <a:stretch/>
        </p:blipFill>
        <p:spPr bwMode="auto">
          <a:xfrm>
            <a:off x="304800" y="2406267"/>
            <a:ext cx="115443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E7BE5C7F-593B-4D88-AD96-7625116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05468"/>
            <a:ext cx="7726732" cy="16752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CFA52D-9B5B-470D-AF17-C0FE6FC12D64}"/>
              </a:ext>
            </a:extLst>
          </p:cNvPr>
          <p:cNvSpPr/>
          <p:nvPr/>
        </p:nvSpPr>
        <p:spPr>
          <a:xfrm>
            <a:off x="152400" y="6205468"/>
            <a:ext cx="8229600" cy="644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76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box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陰影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(box-shadow)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8308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box-shadow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 垂直位移 模糊半徑 擴散距離 色彩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inser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陰影顯示內部，無指定則顯示外部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B8AEA93-4474-4FDB-BBC1-F204FDD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71974"/>
            <a:ext cx="1256656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88331C-AF2C-4A8F-BC6F-508B61C7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8457"/>
            <a:ext cx="8954372" cy="186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174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背景屬性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0210800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background-image: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：設定圖片來源。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background-repeat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{repeat, no-repeat,}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：圖片排列方式。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background-position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：背景圖片期始位置。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可以下量度單位；方向與百分比，百分比的話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(0% 0%)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為左上方，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(50% 50%)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為中間，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(100% 100%)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為右下方。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background-size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：背景圖片大小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長度、百分比、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contain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：背景圖片的大小剛好符合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元素的區塊範圍。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cover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：背景圖片的大小覆蓋整個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元素的區塊範圍。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background-attachment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：背景圖片是否隨著內容捲動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scroll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：背景圖片不會隨著元素的內容捲動，但會隨著容器的內容捲動。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fixed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：背景圖片不會隨著元素的內容或容器的內容捲動。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：背景圖片會隨著元素的內容或容器的內容捲動。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C42C8F-682B-4A94-9506-9D464E829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4" b="5405"/>
          <a:stretch/>
        </p:blipFill>
        <p:spPr>
          <a:xfrm>
            <a:off x="10631485" y="2894076"/>
            <a:ext cx="7848600" cy="3803428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B68B0D65-F48F-4052-AAAA-036792C4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885" y="6849904"/>
            <a:ext cx="4601948" cy="31364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68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漸層屬性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52400" y="1721064"/>
            <a:ext cx="14706600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linear-gradient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角度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方向、色彩停止點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：線性漸層。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radial-gradient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位置、色彩停止點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、色彩停止點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2...}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：放射漸層。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形狀：可以是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circle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ellipse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大小：	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closest-side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：從圓心到區塊最靠近邊緣的距離作為半徑。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farthest-side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：從圓心到區塊最遠邊緣的距離作為半徑。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closest-corner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：從圓心到區塊最近角的距離作為半徑。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</a:p>
          <a:p>
            <a:pPr marL="1371600" lvl="2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farthest-corner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：從圓心到區塊最遠角的距離作為半徑。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位置：可以在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`at`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後加上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`left`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`right`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`top`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`bottom`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`center`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來設置漸層的起始位置。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255D306D-41B9-4B06-88B6-06CA76E2A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25460" r="193"/>
          <a:stretch/>
        </p:blipFill>
        <p:spPr bwMode="auto">
          <a:xfrm>
            <a:off x="355600" y="7124700"/>
            <a:ext cx="1751651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71041CC1-9036-4507-B4AD-09F36260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281" y="3695700"/>
            <a:ext cx="8156970" cy="2500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8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濾鏡屬性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52400" y="1721064"/>
            <a:ext cx="14706600" cy="5128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blur(x)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：模糊效果，參數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`x`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指定模糊半徑，常用於製造圖片模糊背景或柔化效果。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brightness(x)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：參數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`x`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的值大於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提高亮度，小於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降低亮度。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contrast(x)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：調整對比度，參數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`x`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的值大於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提高對比，小於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減少對比。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grayscale(x)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：將圖片轉為灰階，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是彩色，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`100%`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是全灰色。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invert(x)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：反轉圖片顏色，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保持原狀，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`100%`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完全反轉。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opacity(x)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：調整透明度，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完全透明，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`100%`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完全不透明。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sepia(x)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：將圖片轉換為棕褐色，製造復古效果，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沒有效果，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`100%`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完全為棕褐色。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drop-shadow()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：為圖片添加陰影效果，類似於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`box-shadow`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，可以設置陰影的水平位移、垂直位移、模糊半徑和陰影顏色。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88BA229-4040-4F3B-BE99-4001F453E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9" b="5788"/>
          <a:stretch/>
        </p:blipFill>
        <p:spPr bwMode="auto">
          <a:xfrm>
            <a:off x="152400" y="6899275"/>
            <a:ext cx="12192000" cy="326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FF43E222-4D68-42CF-835C-F855E2C97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6"/>
          <a:stretch/>
        </p:blipFill>
        <p:spPr bwMode="auto">
          <a:xfrm>
            <a:off x="9118598" y="6545104"/>
            <a:ext cx="8058150" cy="10391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44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Cascading Style Sheets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，層疊樣式表）用來控制網頁的外觀，包括排版、顯示格式、樣式及視覺效果，提升了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的設計靈活性與美觀。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原本是設計來處理內容的結構化，對於美觀方面的控制有限。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允許網頁開發者控制外觀，讓內容和呈現分離，這樣能提高維護的靈活度和效率。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7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表格屬性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52400" y="1721064"/>
            <a:ext cx="147066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caption-side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{top, bottom}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：表格標題位置。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border-collapse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{collapse}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：預設是「框線分開」，那就可以設定為「框線重疊」。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table-layout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{auto, fixed}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：表格版面編排方式，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表示儲存格的寬度取決於其內容的長度。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fixed(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固定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表示儲存格的寬度取決於表格的寬度、欄的寬度及框線。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427B6C72-66B0-42BF-AA13-4E47A5855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"/>
          <a:stretch/>
        </p:blipFill>
        <p:spPr bwMode="auto">
          <a:xfrm>
            <a:off x="406400" y="4229100"/>
            <a:ext cx="7671775" cy="592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A59832B8-B2F3-41C9-A2C1-1F1E4B6C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3463104"/>
            <a:ext cx="2667000" cy="671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4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彈性盒子版面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(flexbox)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52400" y="1721064"/>
            <a:ext cx="147066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原則：就是在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文件中建立一個稱為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Container(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彈性容器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的父元素，然後在父元素中放入一個或多個稱為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彈性項目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的子元素。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後，預設會是由左向右排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display: flex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905BE32-FE17-432C-A9C0-A21A4865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993954"/>
            <a:ext cx="6196156" cy="61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13B7E486-E68C-4ADA-B9A4-79938F19F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 bwMode="auto">
          <a:xfrm>
            <a:off x="7714769" y="2319553"/>
            <a:ext cx="4090899" cy="1323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02AD41F-F65D-497D-BD33-92ABAA5B59D0}"/>
              </a:ext>
            </a:extLst>
          </p:cNvPr>
          <p:cNvSpPr txBox="1"/>
          <p:nvPr/>
        </p:nvSpPr>
        <p:spPr>
          <a:xfrm>
            <a:off x="6818533" y="3617885"/>
            <a:ext cx="9784624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flex-direction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{row, row-reverse, column. column-reverse}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的排列方向。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9828BBED-BB49-4C95-ACF6-99D32C71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769" y="4773199"/>
            <a:ext cx="7947460" cy="5247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2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彈性盒子版面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(flexbox)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02AD41F-F65D-497D-BD33-92ABAA5B59D0}"/>
              </a:ext>
            </a:extLst>
          </p:cNvPr>
          <p:cNvSpPr txBox="1"/>
          <p:nvPr/>
        </p:nvSpPr>
        <p:spPr>
          <a:xfrm>
            <a:off x="304800" y="1704309"/>
            <a:ext cx="7977185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flex-direction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{row, row-reverse, column. column-reverse}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的排列方向。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ADE8A36B-C007-4D85-A2E7-ACCB5673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6" y="3966449"/>
            <a:ext cx="8445340" cy="50061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033F183D-B4EF-4A51-88B6-6B12796D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176" y="3966449"/>
            <a:ext cx="7934679" cy="5241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8EFF8CA3-417E-4A94-A577-6D5DD3CD571D}"/>
              </a:ext>
            </a:extLst>
          </p:cNvPr>
          <p:cNvSpPr txBox="1"/>
          <p:nvPr/>
        </p:nvSpPr>
        <p:spPr>
          <a:xfrm>
            <a:off x="8734070" y="1735714"/>
            <a:ext cx="7977185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justify-content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主軸的水平對齊方式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flex-start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flex-end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center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space-between(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左右對齊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space-around(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分散對齊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3345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彈性盒子版面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(flexbox)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02AD41F-F65D-497D-BD33-92ABAA5B59D0}"/>
              </a:ext>
            </a:extLst>
          </p:cNvPr>
          <p:cNvSpPr txBox="1"/>
          <p:nvPr/>
        </p:nvSpPr>
        <p:spPr>
          <a:xfrm>
            <a:off x="304800" y="1704309"/>
            <a:ext cx="9982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flex-wrap(Flex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的換行方式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：預設值為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nowrap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不換行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其它設定值還有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wrap(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自動換行，由上往下排列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wrap-reverse(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自動換行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由下往上排列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order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：設定個別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的顯示順序，預設值為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，其它設定值可以是正整數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數字愈大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顯示順序就愈後面。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flex-basis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{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長度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百分比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|auto}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：個別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2D8B396-ADC2-46EB-8770-CE70D24D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700" y="1839712"/>
            <a:ext cx="6763125" cy="830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D8610BDB-8DC4-4275-B4D5-909CA4517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/>
          <a:stretch/>
        </p:blipFill>
        <p:spPr bwMode="auto">
          <a:xfrm>
            <a:off x="425214" y="5315919"/>
            <a:ext cx="7882171" cy="19797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D16000-34B6-447A-A13C-672AB86A0293}"/>
              </a:ext>
            </a:extLst>
          </p:cNvPr>
          <p:cNvSpPr txBox="1"/>
          <p:nvPr/>
        </p:nvSpPr>
        <p:spPr>
          <a:xfrm>
            <a:off x="1447800" y="7509703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flex-basis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效果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7689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彈性盒子版面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(flexbox)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10C970-5FC0-4939-988F-03C87E2D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975"/>
            <a:ext cx="5977007" cy="83206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16D8BD4-5978-4759-80DB-D090819A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841675"/>
            <a:ext cx="6286500" cy="448043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D9AA4C3-423E-41CB-8AA5-38BE01C7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6472175"/>
            <a:ext cx="10738106" cy="296702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924523-9CE1-4493-9E9B-52EA35AA262E}"/>
              </a:ext>
            </a:extLst>
          </p:cNvPr>
          <p:cNvSpPr txBox="1"/>
          <p:nvPr/>
        </p:nvSpPr>
        <p:spPr>
          <a:xfrm>
            <a:off x="8991604" y="9512125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利用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flexbox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布局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三欄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83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格線版面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(grid)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924523-9CE1-4493-9E9B-52EA35AA262E}"/>
              </a:ext>
            </a:extLst>
          </p:cNvPr>
          <p:cNvSpPr txBox="1"/>
          <p:nvPr/>
        </p:nvSpPr>
        <p:spPr>
          <a:xfrm>
            <a:off x="11109145" y="3278246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製作兩欄的效果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1D29643-2043-4759-8DE3-D5E55300FEC3}"/>
              </a:ext>
            </a:extLst>
          </p:cNvPr>
          <p:cNvSpPr txBox="1"/>
          <p:nvPr/>
        </p:nvSpPr>
        <p:spPr>
          <a:xfrm>
            <a:off x="304800" y="1704308"/>
            <a:ext cx="13182600" cy="3987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CSS3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Layout Module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提供了一組屬性可以用來製作格線版面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(Grid Layout)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原則就是在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文件中建立一個稱為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Container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的父元素。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後在父元素中放入一個或多個稱為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的子元素。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彼此之間的空隙稱為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Gap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grid-template-columns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的寬度，單位為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指的是比例。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grid-template-columns: 1fr 2fr 3fr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表示一列有三個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，度比例為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1:2:3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grid-template-rows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Grid Item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的長度。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457440-4B45-4F76-B64F-8AFB8C43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28" y="5691686"/>
            <a:ext cx="7665861" cy="44579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61928FE-8B16-40EF-BB90-B2912CF0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4" y="5691686"/>
            <a:ext cx="6254949" cy="4457947"/>
          </a:xfrm>
          <a:prstGeom prst="rect">
            <a:avLst/>
          </a:prstGeom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E61FC88B-96C7-4699-A8CA-2920A4F4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37" y="2429776"/>
            <a:ext cx="7053263" cy="94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2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1D29643-2043-4759-8DE3-D5E55300FEC3}"/>
              </a:ext>
            </a:extLst>
          </p:cNvPr>
          <p:cNvSpPr txBox="1"/>
          <p:nvPr/>
        </p:nvSpPr>
        <p:spPr>
          <a:xfrm>
            <a:off x="152400" y="2325000"/>
            <a:ext cx="167640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隨著無線網路和行動裝置的普及，行動上網的使用已經超過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上網，這讓開發者需要考慮如何設計適應各種裝置的網站。開發者面對的挑戰包括：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執行速度：行動裝置的執行速度較慢，頁面若包含過多的圖片或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，可能會影響頁面加載速度。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使用方式不同：行動裝置的操作方式和桌面設備不同，像是縮放、滾動等操作方式不適用於行動裝置。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版面尺寸差異：不同裝置有不同的螢幕尺寸，設計必須靈活適應。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為了應對這些挑戰，通常會使用兩種設計方法：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自適應網頁設計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(AWD)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響應式網頁設計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(RWD)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4ADBD1B-7786-4F8B-9150-9936B422C61F}"/>
              </a:ext>
            </a:extLst>
          </p:cNvPr>
          <p:cNvSpPr txBox="1"/>
          <p:nvPr/>
        </p:nvSpPr>
        <p:spPr>
          <a:xfrm>
            <a:off x="76200" y="1717009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開發適用於不同裝置的網頁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499888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1D29643-2043-4759-8DE3-D5E55300FEC3}"/>
              </a:ext>
            </a:extLst>
          </p:cNvPr>
          <p:cNvSpPr txBox="1"/>
          <p:nvPr/>
        </p:nvSpPr>
        <p:spPr>
          <a:xfrm>
            <a:off x="152400" y="2325000"/>
            <a:ext cx="165354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自適應網頁設計（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AWD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）會根據不同裝置載入不同版本的網站內容。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AWD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的特點是可以針對不同裝置提供專門的設計，讓每種裝置都能獲得最佳的使用體驗。例如針對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PC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和行動裝置，會有不同的網頁版面配置。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4ADBD1B-7786-4F8B-9150-9936B422C61F}"/>
              </a:ext>
            </a:extLst>
          </p:cNvPr>
          <p:cNvSpPr txBox="1"/>
          <p:nvPr/>
        </p:nvSpPr>
        <p:spPr>
          <a:xfrm>
            <a:off x="76200" y="1717009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自適應網頁設計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(AWD)】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FF78BD0-08B8-4B69-B8B8-D663AA14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3625691"/>
            <a:ext cx="10956961" cy="6242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671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8F872C-8DE0-4A29-96EC-149B07C1CEA4}"/>
              </a:ext>
            </a:extLst>
          </p:cNvPr>
          <p:cNvSpPr txBox="1"/>
          <p:nvPr/>
        </p:nvSpPr>
        <p:spPr>
          <a:xfrm>
            <a:off x="304800" y="2229200"/>
            <a:ext cx="163830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響應式網頁設計（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RWD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）是指使用一個單一的網頁，通過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媒體查詢和自動調整布局來適應不同裝置的螢幕尺寸。其特點包括：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網頁內容統一：所有裝置上使用同一份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文件，只需更新一次即可應用到所有裝置，減少維護成本。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統一：不同裝置共用同一個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URL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，避免了重複網頁名稱。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技術門檻低：主要依賴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，不需要額外的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或伺服器端程式。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489F8-97C8-4467-B386-C85695EAA979}"/>
              </a:ext>
            </a:extLst>
          </p:cNvPr>
          <p:cNvSpPr txBox="1"/>
          <p:nvPr/>
        </p:nvSpPr>
        <p:spPr>
          <a:xfrm>
            <a:off x="152400" y="1691609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響應式網頁設計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(RWD)】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1D62B248-A72D-4DCB-8A74-3D6EFD70A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7"/>
          <a:stretch/>
        </p:blipFill>
        <p:spPr bwMode="auto">
          <a:xfrm>
            <a:off x="8382000" y="5832186"/>
            <a:ext cx="8153400" cy="35592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924F65B-CB0E-47C3-9BDD-DD3EF60EA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28585" y="5753100"/>
            <a:ext cx="8153400" cy="37174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236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RWD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8F872C-8DE0-4A29-96EC-149B07C1CEA4}"/>
              </a:ext>
            </a:extLst>
          </p:cNvPr>
          <p:cNvSpPr txBox="1"/>
          <p:nvPr/>
        </p:nvSpPr>
        <p:spPr>
          <a:xfrm>
            <a:off x="304800" y="2229200"/>
            <a:ext cx="58674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瀏覽器會根據螢幕自動調整內容。    </a:t>
            </a:r>
            <a:endParaRPr lang="en-US" altLang="zh-TW" sz="260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維護簡單，因為只需管理一份網站。    </a:t>
            </a:r>
            <a:endParaRPr lang="en-US" altLang="zh-TW" sz="260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能夠節省伺服器資源與更新成本。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489F8-97C8-4467-B386-C85695EAA979}"/>
              </a:ext>
            </a:extLst>
          </p:cNvPr>
          <p:cNvSpPr txBox="1"/>
          <p:nvPr/>
        </p:nvSpPr>
        <p:spPr>
          <a:xfrm>
            <a:off x="152400" y="1691609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【RWD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優點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894C29D-5842-441E-A125-22A0FFEDCA76}"/>
              </a:ext>
            </a:extLst>
          </p:cNvPr>
          <p:cNvSpPr txBox="1"/>
          <p:nvPr/>
        </p:nvSpPr>
        <p:spPr>
          <a:xfrm>
            <a:off x="6858000" y="2430739"/>
            <a:ext cx="10744200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在舊版瀏覽器或不支持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的環境中，響應式網頁可能出現問題。    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設計與測試需要考慮不同的裝置尺寸與解析度。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30C794F-46CD-439A-8DCA-DDBA577066A3}"/>
              </a:ext>
            </a:extLst>
          </p:cNvPr>
          <p:cNvSpPr txBox="1"/>
          <p:nvPr/>
        </p:nvSpPr>
        <p:spPr>
          <a:xfrm>
            <a:off x="6838950" y="1691608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【RWD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缺點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E354650-5D48-4A4E-ABBD-5272C743A9CC}"/>
              </a:ext>
            </a:extLst>
          </p:cNvPr>
          <p:cNvSpPr txBox="1"/>
          <p:nvPr/>
        </p:nvSpPr>
        <p:spPr>
          <a:xfrm>
            <a:off x="152400" y="4348616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響應式網頁設計的技術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76C50D5-3F41-4D39-BC9E-4C4ECE79ED6C}"/>
              </a:ext>
            </a:extLst>
          </p:cNvPr>
          <p:cNvSpPr txBox="1"/>
          <p:nvPr/>
        </p:nvSpPr>
        <p:spPr>
          <a:xfrm>
            <a:off x="249354" y="4998705"/>
            <a:ext cx="6244988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媒體查詢：通過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的媒體查詢功能，可以根據裝置的寬度自動調整頁面布局。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流動圖片：使用百分比或自適應大小的圖片來隨著裝置的大小調整圖片的尺寸。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流動格線：使用彈性網格系統來確保內容的排版隨著螢幕大小變動。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4ABB78B7-3BEA-4B86-A8EA-D52379F1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039214"/>
            <a:ext cx="9220200" cy="48436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5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HTML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中套用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61406" y="88481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152400" y="1691609"/>
            <a:ext cx="176403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分為三種方式：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行內樣式：使用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style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屬性設定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head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內部樣式表：使用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元素嵌入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61402" y="72941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AEFDA0-E4C0-4013-B3A8-6B7352BD0471}"/>
              </a:ext>
            </a:extLst>
          </p:cNvPr>
          <p:cNvSpPr txBox="1"/>
          <p:nvPr/>
        </p:nvSpPr>
        <p:spPr>
          <a:xfrm>
            <a:off x="6400800" y="1653570"/>
            <a:ext cx="11734800" cy="3489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外部樣式表：連結或匯入外部的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寫一個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檔，然後再使用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`&lt;link&gt;`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這是開發網站時最常採取的方式，當網站包含多個網頁時，可以將網頁的樣式表統一放在一個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檔案，然後在網頁中連結或匯入該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檔案，如此一來，日後若要變更網頁的外觀，只要修改該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檔案即可，不必修改每個網頁。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D9123600-4557-48EE-8FE8-0E6B0398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91100"/>
            <a:ext cx="6298351" cy="48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3248DDB7-C900-49B1-891C-3BEAF39D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5995454"/>
            <a:ext cx="5943600" cy="38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7979CEB-4D16-403B-84F3-656DEB45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081" y="4586317"/>
            <a:ext cx="8036119" cy="23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4EC475-306C-4058-8875-14BBB1C4E732}"/>
              </a:ext>
            </a:extLst>
          </p:cNvPr>
          <p:cNvSpPr txBox="1"/>
          <p:nvPr/>
        </p:nvSpPr>
        <p:spPr>
          <a:xfrm>
            <a:off x="393700" y="9803475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內部樣式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BDC099-9557-4510-8352-242C9C8F9699}"/>
              </a:ext>
            </a:extLst>
          </p:cNvPr>
          <p:cNvSpPr txBox="1"/>
          <p:nvPr/>
        </p:nvSpPr>
        <p:spPr>
          <a:xfrm>
            <a:off x="6553201" y="9756346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外部樣式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FC7F2EB-4A3E-4402-A46B-48404905E380}"/>
              </a:ext>
            </a:extLst>
          </p:cNvPr>
          <p:cNvSpPr txBox="1"/>
          <p:nvPr/>
        </p:nvSpPr>
        <p:spPr>
          <a:xfrm>
            <a:off x="11887200" y="6898389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行內樣式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13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媒體查詢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8F872C-8DE0-4A29-96EC-149B07C1CEA4}"/>
              </a:ext>
            </a:extLst>
          </p:cNvPr>
          <p:cNvSpPr txBox="1"/>
          <p:nvPr/>
        </p:nvSpPr>
        <p:spPr>
          <a:xfrm>
            <a:off x="228600" y="1699002"/>
            <a:ext cx="17221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允許網頁設計人員針對不同的媒體類型量身訂做不同的樣式：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：全部裝置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預設值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screen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：螢幕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例如瀏覽器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print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：列印裝置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包含使用預覽列印所產生的文件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PDF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我們可以將媒體查詢撰寫在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`&lt;link&gt;`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media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屬性，或將媒體查詢撰寫在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元素裡面的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@import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指令或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@media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指令。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4E524D-912D-435A-B5C5-BA1553F9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277244"/>
            <a:ext cx="9260224" cy="44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8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媒體查詢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8F872C-8DE0-4A29-96EC-149B07C1CEA4}"/>
              </a:ext>
            </a:extLst>
          </p:cNvPr>
          <p:cNvSpPr txBox="1"/>
          <p:nvPr/>
        </p:nvSpPr>
        <p:spPr>
          <a:xfrm>
            <a:off x="228600" y="1699002"/>
            <a:ext cx="17221200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手機、平板、電腦螢幕查詢。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F85273BB-0FA6-4044-9042-02A68BAD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112" y="2041074"/>
            <a:ext cx="4175809" cy="34960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DB9DD134-D9F1-43D6-AEB9-5CD4C591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415" y="2045854"/>
            <a:ext cx="4338637" cy="34960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F844C915-6085-4711-8D16-D299C205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112" y="5537100"/>
            <a:ext cx="5419725" cy="44361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>
            <a:extLst>
              <a:ext uri="{FF2B5EF4-FFF2-40B4-BE49-F238E27FC236}">
                <a16:creationId xmlns:a16="http://schemas.microsoft.com/office/drawing/2014/main" id="{9026D45D-92AE-463E-9AC4-8E697F9D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00300"/>
            <a:ext cx="8208818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9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媒體查詢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8F872C-8DE0-4A29-96EC-149B07C1CEA4}"/>
              </a:ext>
            </a:extLst>
          </p:cNvPr>
          <p:cNvSpPr txBox="1"/>
          <p:nvPr/>
        </p:nvSpPr>
        <p:spPr>
          <a:xfrm>
            <a:off x="228600" y="1699002"/>
            <a:ext cx="17221200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範例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螢幕方向查詢。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A4DBFB8D-EE12-44B4-8752-2A4FE0A17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6" y="2582662"/>
            <a:ext cx="10996114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40B3BD21-9728-4772-ABA6-2A4A89BD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14" y="4206675"/>
            <a:ext cx="659462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0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語法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是由一條一條的規則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(rule)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所組成，而規則包含選擇器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(selector)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與宣告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(declaration)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兩個部分。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316C84-2F79-4955-B3C3-02699A9D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9" y="4667701"/>
            <a:ext cx="76295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0D4E19AE-4FE7-4D65-8E72-E601D9AFB737}"/>
              </a:ext>
            </a:extLst>
          </p:cNvPr>
          <p:cNvSpPr txBox="1"/>
          <p:nvPr/>
        </p:nvSpPr>
        <p:spPr>
          <a:xfrm>
            <a:off x="317500" y="2271866"/>
            <a:ext cx="17132300" cy="224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(selector)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：用來設定要套用規則的對象，範例如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`body`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`h1`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(declaration)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：用來描述選擇器應套用的樣式。每個宣告包含屬性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和其值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(value)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`color: white`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註解符號為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/* */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：不同於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&lt;!-- --&gt;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合併相同規則：如果多個選擇器具有相同的規則，可以將它們合併，讓程式碼更簡潔。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4D5CE2-5BAA-42FD-8A3E-D0A09AEF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650" y="4838700"/>
            <a:ext cx="4794822" cy="44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9677399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(Selector)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D4E19AE-4FE7-4D65-8E72-E601D9AFB737}"/>
              </a:ext>
            </a:extLst>
          </p:cNvPr>
          <p:cNvSpPr txBox="1"/>
          <p:nvPr/>
        </p:nvSpPr>
        <p:spPr>
          <a:xfrm>
            <a:off x="5219699" y="1736725"/>
            <a:ext cx="12719051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用來選擇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文件中所有元素，並套用相同規則。適用於初始設定或全局樣式。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B84B5FB-BD0F-457B-815C-F3A2690C0EEE}"/>
              </a:ext>
            </a:extLst>
          </p:cNvPr>
          <p:cNvSpPr txBox="1"/>
          <p:nvPr/>
        </p:nvSpPr>
        <p:spPr>
          <a:xfrm>
            <a:off x="76200" y="1717009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萬用選擇器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(Universal Selector)】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2039C1-BC08-478D-918F-377776014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0" b="9646"/>
          <a:stretch/>
        </p:blipFill>
        <p:spPr>
          <a:xfrm>
            <a:off x="381000" y="4005638"/>
            <a:ext cx="4375291" cy="2049261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7B0ACF1-2AC9-410E-9565-829BF1C72B48}"/>
              </a:ext>
            </a:extLst>
          </p:cNvPr>
          <p:cNvSpPr txBox="1"/>
          <p:nvPr/>
        </p:nvSpPr>
        <p:spPr>
          <a:xfrm>
            <a:off x="76200" y="2220723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(Type Selector)】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3BDA3D2-810D-4113-BA80-FA9E9F7EB62F}"/>
              </a:ext>
            </a:extLst>
          </p:cNvPr>
          <p:cNvSpPr txBox="1"/>
          <p:nvPr/>
        </p:nvSpPr>
        <p:spPr>
          <a:xfrm>
            <a:off x="4495800" y="2274856"/>
            <a:ext cx="6737352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針對指定的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元素類型，應用規則。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D7FCCBD-DBE3-4B17-AD8A-F15B1E6D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65" b="5854"/>
          <a:stretch/>
        </p:blipFill>
        <p:spPr>
          <a:xfrm>
            <a:off x="12440610" y="4026936"/>
            <a:ext cx="5498140" cy="3897839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2AAACCCC-24D3-4FF0-91CC-1E70F871B09D}"/>
              </a:ext>
            </a:extLst>
          </p:cNvPr>
          <p:cNvSpPr txBox="1"/>
          <p:nvPr/>
        </p:nvSpPr>
        <p:spPr>
          <a:xfrm>
            <a:off x="76200" y="2778570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 Selector)】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1A937D-1E70-422B-8032-F6374B5D0ECE}"/>
              </a:ext>
            </a:extLst>
          </p:cNvPr>
          <p:cNvSpPr txBox="1"/>
          <p:nvPr/>
        </p:nvSpPr>
        <p:spPr>
          <a:xfrm>
            <a:off x="4495800" y="2789587"/>
            <a:ext cx="791845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針對指定的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屬性套用規則，適用於多個元素。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46B8DA1B-AB94-46B0-9498-8B4E63CD5487}"/>
              </a:ext>
            </a:extLst>
          </p:cNvPr>
          <p:cNvSpPr txBox="1"/>
          <p:nvPr/>
        </p:nvSpPr>
        <p:spPr>
          <a:xfrm>
            <a:off x="76200" y="3295157"/>
            <a:ext cx="7335496" cy="5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(ID Selector)】</a:t>
            </a:r>
            <a:endParaRPr 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6479554B-0A96-478D-968C-0A61271FAC16}"/>
              </a:ext>
            </a:extLst>
          </p:cNvPr>
          <p:cNvSpPr txBox="1"/>
          <p:nvPr/>
        </p:nvSpPr>
        <p:spPr>
          <a:xfrm>
            <a:off x="3887446" y="3283251"/>
            <a:ext cx="791845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針對指定的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在文件中必須唯一。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1EF33F3-107B-48CF-9ACD-775E818C2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32" r="5410" b="4382"/>
          <a:stretch/>
        </p:blipFill>
        <p:spPr>
          <a:xfrm>
            <a:off x="5105400" y="4005638"/>
            <a:ext cx="6879054" cy="517061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B228A23-E3FC-4EDF-93F7-A46CD7DD3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387" b="5723"/>
          <a:stretch/>
        </p:blipFill>
        <p:spPr>
          <a:xfrm>
            <a:off x="273055" y="7200900"/>
            <a:ext cx="4376189" cy="193562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8707EBEE-95C7-4A27-818A-3A6B8EB488DA}"/>
              </a:ext>
            </a:extLst>
          </p:cNvPr>
          <p:cNvSpPr txBox="1"/>
          <p:nvPr/>
        </p:nvSpPr>
        <p:spPr>
          <a:xfrm>
            <a:off x="-381000" y="6054899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萬用選擇器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DB35E36-F84A-4502-B5A9-677615BAB426}"/>
              </a:ext>
            </a:extLst>
          </p:cNvPr>
          <p:cNvSpPr txBox="1"/>
          <p:nvPr/>
        </p:nvSpPr>
        <p:spPr>
          <a:xfrm>
            <a:off x="-555554" y="9136522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ID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選擇器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8A13AC7-2CAC-4FB9-A580-3BB88C8013BB}"/>
              </a:ext>
            </a:extLst>
          </p:cNvPr>
          <p:cNvSpPr txBox="1"/>
          <p:nvPr/>
        </p:nvSpPr>
        <p:spPr>
          <a:xfrm>
            <a:off x="5711825" y="9243127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class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選擇器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72D947-B43F-48A5-A476-54F7347ED99B}"/>
              </a:ext>
            </a:extLst>
          </p:cNvPr>
          <p:cNvSpPr txBox="1"/>
          <p:nvPr/>
        </p:nvSpPr>
        <p:spPr>
          <a:xfrm>
            <a:off x="12402510" y="7924775"/>
            <a:ext cx="548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Type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</a:rPr>
              <a:t>選擇器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46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虛擬元素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(pseudo-element)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中用來針對特定元素內某部分應用樣式的一種方式。常見的虛擬元素有以下幾種：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`::first-letter`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：用來選擇元素的第一個字母。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`::first-line`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：用來選擇元素的第一行文字。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`::before`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：在元素內容的前面插入內容。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`::after`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：在元素內容的後面插入內容。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`::selection`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：用來選擇使用者選取的文字部分。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3B30FD-BF16-4BEB-87C9-20FAACF5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3208824"/>
            <a:ext cx="6785272" cy="667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CDEF42-DCCC-4379-89AD-D396D08D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535727"/>
            <a:ext cx="4948382" cy="1311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3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虛擬類別用來選擇符合特定條件的元素，常見的有：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`:link`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：尚未被點擊的超連結。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`:visited`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：已經被點擊過的超連結。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`:hover`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：指當滑鼠懸停在元素上時。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`:focus`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：元素取得焦點時。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`:nth-child(n)`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：選擇第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個子元素。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D42CC0-30A2-420A-B0F4-74A13A249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1778175"/>
            <a:ext cx="6781800" cy="82525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8BA39F7-1304-4792-A0C7-45416BAC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08600"/>
            <a:ext cx="6896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F125A54-05B6-4E2D-B638-353FCC6F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14" y="5321300"/>
            <a:ext cx="2105027" cy="20626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8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1000" y="137366"/>
            <a:ext cx="11963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!important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4" y="65451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B629984-4F01-4E83-9645-C7C71817179E}"/>
              </a:ext>
            </a:extLst>
          </p:cNvPr>
          <p:cNvSpPr txBox="1"/>
          <p:nvPr/>
        </p:nvSpPr>
        <p:spPr>
          <a:xfrm>
            <a:off x="304800" y="1727330"/>
            <a:ext cx="17602200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`!important`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是用來強制提高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樣式的優先級，讓特定的樣式在衝突情況下具有更高的優先權。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當你在某個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屬性後加上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`!important`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，無論該屬性是否會被其他樣式覆蓋，都會優先顯示這個屬性。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6EE508-5ACB-4335-9283-B0CEF40A47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1985" y="5048474"/>
            <a:ext cx="452086" cy="4520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53A7D5B-E898-42FF-B0EE-D2B8E380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8500"/>
            <a:ext cx="10934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5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12211</TotalTime>
  <Words>3835</Words>
  <Application>Microsoft Office PowerPoint</Application>
  <PresentationFormat>自訂</PresentationFormat>
  <Paragraphs>250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Arial</vt:lpstr>
      <vt:lpstr>Calibri</vt:lpstr>
      <vt:lpstr>Times New Roman</vt:lpstr>
      <vt:lpstr>標楷體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519</cp:revision>
  <dcterms:created xsi:type="dcterms:W3CDTF">2006-08-16T00:00:00Z</dcterms:created>
  <dcterms:modified xsi:type="dcterms:W3CDTF">2025-01-23T08:33:53Z</dcterms:modified>
  <dc:identifier>DAGRTmEneC4</dc:identifier>
</cp:coreProperties>
</file>